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  <p:sldMasterId id="2147483688" r:id="rId4"/>
  </p:sldMasterIdLst>
  <p:notesMasterIdLst>
    <p:notesMasterId r:id="rId31"/>
  </p:notesMasterIdLst>
  <p:sldIdLst>
    <p:sldId id="256" r:id="rId5"/>
    <p:sldId id="283" r:id="rId6"/>
    <p:sldId id="258" r:id="rId7"/>
    <p:sldId id="259" r:id="rId8"/>
    <p:sldId id="260" r:id="rId9"/>
    <p:sldId id="261" r:id="rId10"/>
    <p:sldId id="262" r:id="rId11"/>
    <p:sldId id="342" r:id="rId12"/>
    <p:sldId id="341" r:id="rId13"/>
    <p:sldId id="263" r:id="rId14"/>
    <p:sldId id="264" r:id="rId15"/>
    <p:sldId id="265" r:id="rId16"/>
    <p:sldId id="267" r:id="rId17"/>
    <p:sldId id="268" r:id="rId18"/>
    <p:sldId id="340" r:id="rId19"/>
    <p:sldId id="270" r:id="rId20"/>
    <p:sldId id="284" r:id="rId21"/>
    <p:sldId id="269" r:id="rId22"/>
    <p:sldId id="271" r:id="rId23"/>
    <p:sldId id="272" r:id="rId24"/>
    <p:sldId id="273" r:id="rId25"/>
    <p:sldId id="275" r:id="rId26"/>
    <p:sldId id="266" r:id="rId27"/>
    <p:sldId id="276" r:id="rId28"/>
    <p:sldId id="277" r:id="rId29"/>
    <p:sldId id="339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342"/>
            <p14:sldId id="341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340"/>
            <p14:sldId id="270"/>
            <p14:sldId id="284"/>
            <p14:sldId id="269"/>
            <p14:sldId id="271"/>
            <p14:sldId id="272"/>
            <p14:sldId id="273"/>
            <p14:sldId id="275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595" autoAdjust="0"/>
  </p:normalViewPr>
  <p:slideViewPr>
    <p:cSldViewPr snapToGrid="0">
      <p:cViewPr varScale="1">
        <p:scale>
          <a:sx n="104" d="100"/>
          <a:sy n="104" d="100"/>
        </p:scale>
        <p:origin x="750" y="108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447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8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999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98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709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447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655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1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620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238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0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26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1541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32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21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0.png"/><Relationship Id="rId5" Type="http://schemas.openxmlformats.org/officeDocument/2006/relationships/hyperlink" Target="https://github.com/SPARC-Auburn/MATILDA-Base" TargetMode="External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SPARC-Auburn/MATILDA-Ar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esla-Coi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HA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Lab-Assistant-I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October 30th,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Opelika HS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Help mentor a local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Times: TWR: 3:30-6:30pm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3" name="Google Shape;373;p50">
            <a:extLst>
              <a:ext uri="{FF2B5EF4-FFF2-40B4-BE49-F238E27FC236}">
                <a16:creationId xmlns:a16="http://schemas.microsoft.com/office/drawing/2014/main" id="{1D4CBB2B-D736-45E9-B769-FEEED5640A59}"/>
              </a:ext>
            </a:extLst>
          </p:cNvPr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Question of the day: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lang="en-US" sz="6000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goals for E-Day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srgbClr val="DD5515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 – 5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Languages: C++,C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Gitlab: ask team lead for access</a:t>
            </a:r>
            <a:endParaRPr lang="en-US"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indent="-137159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ts val="1600"/>
              <a:buFont typeface="Corbel"/>
              <a:buChar char="•"/>
            </a:pP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198307" y="153588"/>
            <a:ext cx="3993693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projectieeeelectrical</a:t>
            </a:r>
            <a:endParaRPr lang="en-US"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lvl="0">
              <a:lnSpc>
                <a:spcPct val="120000"/>
              </a:lnSpc>
              <a:buClr>
                <a:srgbClr val="DD5515"/>
              </a:buClr>
              <a:buSzPts val="2000"/>
            </a:pPr>
            <a:r>
              <a:rPr lang="en-US" sz="18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projectieeemechanical</a:t>
            </a:r>
            <a:endParaRPr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" name="Picture 4" descr="A picture containing indoor, grass, person, monitor&#10;&#10;Description generated with high confidence">
            <a:extLst>
              <a:ext uri="{FF2B5EF4-FFF2-40B4-BE49-F238E27FC236}">
                <a16:creationId xmlns:a16="http://schemas.microsoft.com/office/drawing/2014/main" id="{5525656E-E093-4702-8F5D-B53D26A14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3" t="8510" r="16622"/>
          <a:stretch/>
        </p:blipFill>
        <p:spPr>
          <a:xfrm>
            <a:off x="9154156" y="1965960"/>
            <a:ext cx="2878470" cy="2250440"/>
          </a:xfrm>
          <a:prstGeom prst="rect">
            <a:avLst/>
          </a:prstGeom>
        </p:spPr>
      </p:pic>
      <p:pic>
        <p:nvPicPr>
          <p:cNvPr id="6" name="Picture 5" descr="A picture containing ground, indoor, floor, furniture&#10;&#10;Description generated with very high confidence">
            <a:extLst>
              <a:ext uri="{FF2B5EF4-FFF2-40B4-BE49-F238E27FC236}">
                <a16:creationId xmlns:a16="http://schemas.microsoft.com/office/drawing/2014/main" id="{59CCE3B0-8288-457F-B492-A37F1B4DB4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46"/>
          <a:stretch/>
        </p:blipFill>
        <p:spPr>
          <a:xfrm>
            <a:off x="8510493" y="4346988"/>
            <a:ext cx="3522133" cy="2143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3ECBAE33-BD26-4D01-B65C-893151E1B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5" t="5093" r="41845" b="1778"/>
          <a:stretch/>
        </p:blipFill>
        <p:spPr>
          <a:xfrm>
            <a:off x="2647950" y="0"/>
            <a:ext cx="6839532" cy="6858000"/>
          </a:xfrm>
          <a:prstGeom prst="rect">
            <a:avLst/>
          </a:prstGeom>
        </p:spPr>
      </p:pic>
      <p:sp>
        <p:nvSpPr>
          <p:cNvPr id="7" name="Google Shape;292;p41">
            <a:extLst>
              <a:ext uri="{FF2B5EF4-FFF2-40B4-BE49-F238E27FC236}">
                <a16:creationId xmlns:a16="http://schemas.microsoft.com/office/drawing/2014/main" id="{9FFEC69A-46E3-4AB3-9E40-6D7F3AE18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37" y="92364"/>
            <a:ext cx="2647950" cy="88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latin typeface="Corbel" panose="020B0503020204020204" pitchFamily="34" charset="0"/>
                <a:ea typeface="Corbel"/>
                <a:cs typeface="Corbel"/>
                <a:sym typeface="Corbel"/>
              </a:rPr>
              <a:t>LIDAR Map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0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(Base)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11:30 – 12:30</a:t>
            </a: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sng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strike="sngStrik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Establish autonomy with OpenCV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 add T-Shirt cannon to top</a:t>
            </a:r>
            <a:endParaRPr lang="en-US" sz="1800" b="0" i="0" u="non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  <a:hlinkClick r:id="rId5"/>
              </a:rPr>
              <a:t>https://github.com/SPARC-Auburn/MATILDA-Base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The beast in back in action">
            <a:hlinkClick r:id="" action="ppaction://media"/>
            <a:extLst>
              <a:ext uri="{FF2B5EF4-FFF2-40B4-BE49-F238E27FC236}">
                <a16:creationId xmlns:a16="http://schemas.microsoft.com/office/drawing/2014/main" id="{8C539E13-7F84-47CA-AA2A-18B8BCAAA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8173" y="1991763"/>
            <a:ext cx="3198141" cy="444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(Arm)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Thursdays  12:30 - 2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arm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https://github.com/SPARC-Auburn/MATILDA-Arm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Jones/Rice Shelley</a:t>
            </a:r>
          </a:p>
        </p:txBody>
      </p:sp>
    </p:spTree>
    <p:extLst>
      <p:ext uri="{BB962C8B-B14F-4D97-AF65-F5344CB8AC3E}">
        <p14:creationId xmlns:p14="http://schemas.microsoft.com/office/powerpoint/2010/main" val="444732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MAIL BIRD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 dirty="0"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Semester Focus: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Increase safety precautions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Change from spark-gap design to solid-state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Develop MIDI-input to allow music</a:t>
            </a: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Meeting times: Thursdays @ 3:30</a:t>
            </a:r>
          </a:p>
          <a:p>
            <a:pPr marL="171450" lvl="0" indent="-137159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buFont typeface="Corbel"/>
              <a:buChar char="•"/>
              <a:defRPr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https://github.com/SPARC-Auburn/Tesla-Coil</a:t>
            </a:r>
            <a:endParaRPr lang="en-US" sz="19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1" lvl="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Neil Postal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projectteslacoil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34923" t="19018" r="27766"/>
          <a:stretch/>
        </p:blipFill>
        <p:spPr>
          <a:xfrm>
            <a:off x="6388893" y="2537149"/>
            <a:ext cx="2005013" cy="326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3F8BD-855A-4A6F-9F66-6C6470D070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94" t="10486" r="8617" b="19583"/>
          <a:stretch/>
        </p:blipFill>
        <p:spPr>
          <a:xfrm>
            <a:off x="10006012" y="4326585"/>
            <a:ext cx="2185988" cy="246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75B46-CD9F-4A76-8E94-926715BCC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87" t="10486" r="52095" b="19583"/>
          <a:stretch/>
        </p:blipFill>
        <p:spPr>
          <a:xfrm>
            <a:off x="8886824" y="1840390"/>
            <a:ext cx="1719262" cy="2486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922C3-82AB-4D49-8485-DC64A0D427FE}"/>
              </a:ext>
            </a:extLst>
          </p:cNvPr>
          <p:cNvSpPr txBox="1"/>
          <p:nvPr/>
        </p:nvSpPr>
        <p:spPr>
          <a:xfrm>
            <a:off x="10667998" y="1865498"/>
            <a:ext cx="138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5ED1F-2C85-49CF-8FA9-FD67A4E9EAE3}"/>
              </a:ext>
            </a:extLst>
          </p:cNvPr>
          <p:cNvSpPr txBox="1"/>
          <p:nvPr/>
        </p:nvSpPr>
        <p:spPr>
          <a:xfrm>
            <a:off x="7867651" y="6434138"/>
            <a:ext cx="232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Possible safety precautions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614707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</a:p>
          <a:p>
            <a:pPr marL="17145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https://github.com/SPARC-Auburn/THAD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2050" name="Picture 2" descr="Face Recognition">
            <a:extLst>
              <a:ext uri="{FF2B5EF4-FFF2-40B4-BE49-F238E27FC236}">
                <a16:creationId xmlns:a16="http://schemas.microsoft.com/office/drawing/2014/main" id="{D218F5D4-4314-4CBE-90E6-360C3C490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0" b="13634"/>
          <a:stretch/>
        </p:blipFill>
        <p:spPr bwMode="auto">
          <a:xfrm>
            <a:off x="3782579" y="4156364"/>
            <a:ext cx="3800475" cy="206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AD">
            <a:extLst>
              <a:ext uri="{FF2B5EF4-FFF2-40B4-BE49-F238E27FC236}">
                <a16:creationId xmlns:a16="http://schemas.microsoft.com/office/drawing/2014/main" id="{969020C1-50B5-40B9-8AFE-1E5DAB452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r="16591"/>
          <a:stretch/>
        </p:blipFill>
        <p:spPr bwMode="auto">
          <a:xfrm>
            <a:off x="7811310" y="1965960"/>
            <a:ext cx="4230463" cy="37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Creality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CR10 and Lulzbot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Taz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3.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a potential requirement based on new campus 3D printing rules.</a:t>
            </a:r>
            <a:endParaRPr dirty="0"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 sz="1800" dirty="0">
              <a:latin typeface="Corbel" panose="020B0503020204020204" pitchFamily="34" charset="0"/>
            </a:endParaRPr>
          </a:p>
          <a:p>
            <a:pPr marL="171450" indent="-137160"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Github Repository:</a:t>
            </a:r>
            <a:endParaRPr lang="en-US" sz="18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hlinkClick r:id="rId3"/>
              </a:rPr>
              <a:t>https://github.com/SPARC-Auburn/Lab-Assistant-IO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-2514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Programming Languages</a:t>
            </a:r>
            <a:endParaRPr lang="en-US" sz="20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Node.JS</a:t>
            </a: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850C3-4499-440C-B1B5-C642305C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661022"/>
            <a:ext cx="12192000" cy="51969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Maker Training Session: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Arduino (Part II)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latin typeface="Corbel" panose="020B0503020204020204" pitchFamily="34" charset="0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9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4816764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SPARC Sponsorship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B355A-D9F5-43F8-84BA-AF45F1437287}"/>
              </a:ext>
            </a:extLst>
          </p:cNvPr>
          <p:cNvSpPr txBox="1"/>
          <p:nvPr/>
        </p:nvSpPr>
        <p:spPr>
          <a:xfrm>
            <a:off x="637309" y="2096655"/>
            <a:ext cx="645621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We have been awarded a financial sponsorship of $1000.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This will help fund the IEEE robotics team and new lab supplies and equipment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Donated generously by Magna </a:t>
            </a:r>
            <a:r>
              <a:rPr lang="en-US" sz="2000" dirty="0" err="1">
                <a:solidFill>
                  <a:schemeClr val="bg1"/>
                </a:solidFill>
                <a:latin typeface="Corbel"/>
                <a:sym typeface="Corbel"/>
              </a:rPr>
              <a:t>Decostar</a:t>
            </a: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 Industries Inc.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They are based in Carrollton, GA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orbel"/>
                <a:sym typeface="Corbel"/>
              </a:rPr>
              <a:t>Decostar</a:t>
            </a: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rbel"/>
              </a:rPr>
              <a:t>manufactures and paints automotive front and rear fascia and bumpers for Mercedes, BMW, Nissan and Volkswagen (Pattillo Construction).</a:t>
            </a:r>
            <a:endParaRPr lang="en-US" sz="2000" dirty="0">
              <a:solidFill>
                <a:schemeClr val="bg1"/>
              </a:solidFill>
              <a:latin typeface="Corbel"/>
              <a:sym typeface="Corbel"/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magna decostar">
            <a:extLst>
              <a:ext uri="{FF2B5EF4-FFF2-40B4-BE49-F238E27FC236}">
                <a16:creationId xmlns:a16="http://schemas.microsoft.com/office/drawing/2014/main" id="{F9315E38-C6B3-447B-B401-0B3BADE6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23" y="426461"/>
            <a:ext cx="4762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818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1A27B7-AF9D-4AFF-9A6F-874AF9272B23}"/>
              </a:ext>
            </a:extLst>
          </p:cNvPr>
          <p:cNvSpPr/>
          <p:nvPr/>
        </p:nvSpPr>
        <p:spPr>
          <a:xfrm>
            <a:off x="5577723" y="69273"/>
            <a:ext cx="6622473" cy="6788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4816764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Spring 2018 Leadership Positions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60" y="2051554"/>
            <a:ext cx="4960968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4"/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President: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Leads meetings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Reserves meeting rooms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Meets with the faculty advisor monthly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Sends out weekly newsletter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Maintains organization documentation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sets up meeting special topics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Vice President: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Functions as secretary/treasurer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Fills in for president when needed.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Ensures meeting attendance is recorded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reviews weekly newsletter sent by president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Manages organization finances and purchases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Coordinates occasional food at meetings</a:t>
            </a:r>
          </a:p>
          <a:p>
            <a:pPr lvl="3"/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6" name="Google Shape;312;p43">
            <a:extLst>
              <a:ext uri="{FF2B5EF4-FFF2-40B4-BE49-F238E27FC236}">
                <a16:creationId xmlns:a16="http://schemas.microsoft.com/office/drawing/2014/main" id="{0E946ADE-ACF8-49E7-8D5F-EDE0D6AB12D5}"/>
              </a:ext>
            </a:extLst>
          </p:cNvPr>
          <p:cNvSpPr txBox="1"/>
          <p:nvPr/>
        </p:nvSpPr>
        <p:spPr>
          <a:xfrm>
            <a:off x="5810422" y="398500"/>
            <a:ext cx="6453681" cy="588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Projects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Keeps up with status of different projects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leads project open forum at meetings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assigns project leads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ensures projects will meet deadlines set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helps connect project leads with university, college, and department resources</a:t>
            </a:r>
          </a:p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Lab Operations: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Keeps lab running smoothly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Identifies equipment needs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Maintains 3D printers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Organizes lab cleanup days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Ensures project and parts storage is well organized</a:t>
            </a:r>
          </a:p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Public Relations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manages advertisements: website, flyers, white board announcements, etc.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manages outreach events: E-Day, robotics team mentoring, volunteer opportunities, demonstration tables, SCORE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helps SPARC obtain sponsorships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Attends e-council meetings and notifies other officers of notable topics (free Chick Fil A)</a:t>
            </a:r>
          </a:p>
        </p:txBody>
      </p:sp>
    </p:spTree>
    <p:extLst>
      <p:ext uri="{BB962C8B-B14F-4D97-AF65-F5344CB8AC3E}">
        <p14:creationId xmlns:p14="http://schemas.microsoft.com/office/powerpoint/2010/main" val="2286503793"/>
      </p:ext>
    </p:extLst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1208</Words>
  <Application>Microsoft Office PowerPoint</Application>
  <PresentationFormat>Widescreen</PresentationFormat>
  <Paragraphs>226</Paragraphs>
  <Slides>26</Slides>
  <Notes>24</Notes>
  <HiddenSlides>7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Calibri Light</vt:lpstr>
      <vt:lpstr>Calibri</vt:lpstr>
      <vt:lpstr>Corbel</vt:lpstr>
      <vt:lpstr>Noto Sans Symbols</vt:lpstr>
      <vt:lpstr>Arial</vt:lpstr>
      <vt:lpstr>Banded</vt:lpstr>
      <vt:lpstr>Banded</vt:lpstr>
      <vt:lpstr>1_Banded</vt:lpstr>
      <vt:lpstr>Office Theme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SPARC Sponsorship</vt:lpstr>
      <vt:lpstr>Spring 2018 Leadership Positions</vt:lpstr>
      <vt:lpstr>QUESTIONS?</vt:lpstr>
      <vt:lpstr>OUTREACH AND RECRUITMENT</vt:lpstr>
      <vt:lpstr>UPCOMING EVENTS</vt:lpstr>
      <vt:lpstr>PROJECT OPEN FORUM</vt:lpstr>
      <vt:lpstr>MAJOR PROJECT:  IEEE SOUTHEAST CON</vt:lpstr>
      <vt:lpstr>LIDAR Map</vt:lpstr>
      <vt:lpstr>MAJOR PROJECT:  MATILDA (Base)</vt:lpstr>
      <vt:lpstr>MAJOR PROJECT:  MATILDA (Arm)</vt:lpstr>
      <vt:lpstr>MAJOR PROJECT:  MAIL BIRD</vt:lpstr>
      <vt:lpstr>SIDE PROJECT:  MUSICAL TESLA COIL</vt:lpstr>
      <vt:lpstr>SIDE PROJECT:  The Helpful Automated Defender (THAD)</vt:lpstr>
      <vt:lpstr>SIDE PROJECT:  3D PRINT ENCLOSURE</vt:lpstr>
      <vt:lpstr>SIDE PROJECT:  LAB ASSISTANT</vt:lpstr>
      <vt:lpstr>Meeting Schedule</vt:lpstr>
      <vt:lpstr>PROJECT IDEAS?</vt:lpstr>
      <vt:lpstr>Maker Training Session: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43</cp:revision>
  <dcterms:created xsi:type="dcterms:W3CDTF">2018-09-18T02:28:18Z</dcterms:created>
  <dcterms:modified xsi:type="dcterms:W3CDTF">2018-10-30T03:17:04Z</dcterms:modified>
</cp:coreProperties>
</file>